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60" r:id="rId4"/>
    <p:sldId id="277" r:id="rId5"/>
    <p:sldId id="263" r:id="rId6"/>
    <p:sldId id="264" r:id="rId7"/>
    <p:sldId id="265" r:id="rId8"/>
    <p:sldId id="269" r:id="rId9"/>
    <p:sldId id="266" r:id="rId10"/>
    <p:sldId id="267" r:id="rId11"/>
    <p:sldId id="268" r:id="rId12"/>
    <p:sldId id="278" r:id="rId13"/>
    <p:sldId id="270" r:id="rId14"/>
    <p:sldId id="271" r:id="rId15"/>
    <p:sldId id="282" r:id="rId16"/>
    <p:sldId id="283" r:id="rId1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3" autoAdjust="0"/>
    <p:restoredTop sz="94559" autoAdjust="0"/>
  </p:normalViewPr>
  <p:slideViewPr>
    <p:cSldViewPr>
      <p:cViewPr>
        <p:scale>
          <a:sx n="75" d="100"/>
          <a:sy n="75" d="100"/>
        </p:scale>
        <p:origin x="-1236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98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20585A-CFC5-4F23-87CC-AB96C09E9B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45514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FB6EFB-879F-445E-937B-C3B36181F8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48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20BE0-E2E6-47B7-9BDC-09ABE1074A75}" type="slidenum">
              <a:rPr lang="en-US" smtClean="0">
                <a:latin typeface="Arial" charset="0"/>
                <a:cs typeface="Arial" charset="0"/>
              </a:rPr>
              <a:pPr/>
              <a:t>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9A59DB-DC06-4D01-86AC-56E0EEA09E45}" type="slidenum">
              <a:rPr lang="en-US" smtClean="0">
                <a:latin typeface="Arial" charset="0"/>
                <a:cs typeface="Arial" charset="0"/>
              </a:rPr>
              <a:pPr/>
              <a:t>10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47ACC-3B9F-4E8B-A1B5-05926391F1B7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2C4195-3666-42E2-997F-7FD11322B092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AB298-724C-4F9C-A2F4-312AB887D2FB}" type="slidenum">
              <a:rPr lang="en-US" smtClean="0">
                <a:latin typeface="Arial" charset="0"/>
                <a:cs typeface="Arial" charset="0"/>
              </a:rPr>
              <a:pPr/>
              <a:t>13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F821A9-A7EA-49EE-B333-AB4C63AA6B23}" type="slidenum">
              <a:rPr lang="en-US" smtClean="0">
                <a:latin typeface="Arial" charset="0"/>
                <a:cs typeface="Arial" charset="0"/>
              </a:rPr>
              <a:pPr/>
              <a:t>14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9390A-4CB6-45AC-A7C2-5041F147686C}" type="slidenum">
              <a:rPr lang="en-US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CA1B8-AB83-4E2C-8FE9-9C1137367AB3}" type="slidenum">
              <a:rPr lang="en-US" smtClean="0">
                <a:latin typeface="Arial" charset="0"/>
                <a:cs typeface="Arial" charset="0"/>
              </a:rPr>
              <a:pPr/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0DBD0-4CA1-4BE7-9AAC-ECEE04C464BE}" type="slidenum">
              <a:rPr lang="en-US" smtClean="0">
                <a:latin typeface="Arial" charset="0"/>
                <a:cs typeface="Arial" charset="0"/>
              </a:rPr>
              <a:pPr/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5124A0-C413-42AC-BBF0-B4FE95B653C2}" type="slidenum">
              <a:rPr lang="en-US" smtClean="0">
                <a:latin typeface="Arial" charset="0"/>
                <a:cs typeface="Arial" charset="0"/>
              </a:rPr>
              <a:pPr/>
              <a:t>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B8E1A-6974-4AA7-9BA7-DBDEC2304B4B}" type="slidenum">
              <a:rPr lang="en-US" smtClean="0">
                <a:latin typeface="Arial" charset="0"/>
                <a:cs typeface="Arial" charset="0"/>
              </a:rPr>
              <a:pPr/>
              <a:t>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F47A7C-14D1-488A-8CF1-0E83D504DBF7}" type="slidenum">
              <a:rPr lang="en-US" smtClean="0">
                <a:latin typeface="Arial" charset="0"/>
                <a:cs typeface="Arial" charset="0"/>
              </a:rPr>
              <a:pPr/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4BB18-104C-4386-BEAE-FEBB6C84466A}" type="slidenum">
              <a:rPr lang="en-US" smtClean="0">
                <a:latin typeface="Arial" charset="0"/>
                <a:cs typeface="Arial" charset="0"/>
              </a:rPr>
              <a:pPr/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EE3E8-E300-47B8-BF82-5B0E490A4C47}" type="slidenum">
              <a:rPr lang="en-US" smtClean="0">
                <a:latin typeface="Arial" charset="0"/>
                <a:cs typeface="Arial" charset="0"/>
              </a:rPr>
              <a:pPr/>
              <a:t>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DDE79-7BD0-49D0-8ACD-503B8B79EF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8B760-6370-4222-866D-EFCC1F4F6C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51840-6D41-4F29-BD87-1AB4C39F6A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e 2 partes d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4FEE-0B96-46A4-B4FF-51E61D4BAB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214E6-65CB-4EF3-B25F-51F7CF120F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C97C-6B64-44D2-A724-2C594182C9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BDA31-784E-4475-B535-C102FB0892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54C9C-07F4-4747-93A5-21476DDCF5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2037F-581F-4FAC-B8F3-5058F0E312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3773-59A7-47F1-B41C-D8EE7F344D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4F289-B793-4208-BE81-86B6C4F012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C9E02-DE96-43B7-B6E2-219CCDB02F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94584-9465-469D-A9BC-3DE027788D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5DA3F-194A-4AE9-83AA-30093C8288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3CB0A-9847-448D-ABB9-DBBE05FAFC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FCF2F-AD87-4F6F-845C-46F6BFA565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odape copy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header copy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A097D276-9D71-4EDD-8AC6-96AA0961F9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Users\hermano\Documents\giz.wav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6" descr="capa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0013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3598863" y="6021388"/>
            <a:ext cx="5545137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2400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24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749300"/>
          </a:xfrm>
        </p:spPr>
        <p:txBody>
          <a:bodyPr/>
          <a:lstStyle/>
          <a:p>
            <a:pPr eaLnBrk="1" hangingPunct="1"/>
            <a:r>
              <a:rPr lang="pt-BR" sz="2400" smtClean="0"/>
              <a:t>Campo 12:</a:t>
            </a:r>
          </a:p>
          <a:p>
            <a:pPr eaLnBrk="1" hangingPunct="1"/>
            <a:endParaRPr lang="pt-BR" sz="2400" smtClean="0"/>
          </a:p>
          <a:p>
            <a:pPr eaLnBrk="1" hangingPunct="1">
              <a:buFontTx/>
              <a:buNone/>
            </a:pPr>
            <a:r>
              <a:rPr lang="pt-BR" sz="2400" smtClean="0"/>
              <a:t>             Não devemos preencher nada no campo!</a:t>
            </a:r>
          </a:p>
        </p:txBody>
      </p:sp>
      <p:pic>
        <p:nvPicPr>
          <p:cNvPr id="17411" name="Picture 8" descr="toeic_vers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7358" t="47643" r="3009" b="25435"/>
          <a:stretch>
            <a:fillRect/>
          </a:stretch>
        </p:blipFill>
        <p:spPr>
          <a:xfrm>
            <a:off x="1835150" y="3500438"/>
            <a:ext cx="5472113" cy="2663825"/>
          </a:xfrm>
          <a:noFill/>
        </p:spPr>
      </p:pic>
      <p:pic>
        <p:nvPicPr>
          <p:cNvPr id="49162" name="Picture 10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573463"/>
            <a:ext cx="37814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11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4038600" cy="576262"/>
          </a:xfrm>
        </p:spPr>
        <p:txBody>
          <a:bodyPr/>
          <a:lstStyle/>
          <a:p>
            <a:pPr eaLnBrk="1" hangingPunct="1"/>
            <a:r>
              <a:rPr lang="pt-BR" sz="2800" smtClean="0"/>
              <a:t>Campo 13:</a:t>
            </a:r>
          </a:p>
        </p:txBody>
      </p:sp>
      <p:pic>
        <p:nvPicPr>
          <p:cNvPr id="18435" name="Picture 11" descr="cupon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2973388"/>
            <a:ext cx="8966201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12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Explicação do teste:</a:t>
            </a:r>
          </a:p>
          <a:p>
            <a:pPr eaLnBrk="1" hangingPunct="1">
              <a:buFontTx/>
              <a:buNone/>
            </a:pPr>
            <a:r>
              <a:rPr lang="en-US" smtClean="0"/>
              <a:t>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smtClean="0"/>
              <a:t>200 Questões de mult. Escolha;                                                Acabou antes;</a:t>
            </a:r>
          </a:p>
          <a:p>
            <a:pPr eaLnBrk="1" hangingPunct="1">
              <a:buFontTx/>
              <a:buNone/>
            </a:pPr>
            <a:endParaRPr lang="en-US" sz="1600" smtClean="0"/>
          </a:p>
          <a:p>
            <a:pPr eaLnBrk="1" hangingPunct="1">
              <a:buFontTx/>
              <a:buNone/>
            </a:pPr>
            <a:r>
              <a:rPr lang="en-US" sz="1600" smtClean="0"/>
              <a:t>                                                Listening 45min. 100Q              Excedeu o tempo;</a:t>
            </a:r>
          </a:p>
          <a:p>
            <a:pPr eaLnBrk="1" hangingPunct="1">
              <a:buFontTx/>
              <a:buNone/>
            </a:pPr>
            <a:r>
              <a:rPr lang="en-US" sz="1600" smtClean="0"/>
              <a:t>Dividido em 02 partes;</a:t>
            </a:r>
          </a:p>
          <a:p>
            <a:pPr eaLnBrk="1" hangingPunct="1">
              <a:buFontTx/>
              <a:buNone/>
            </a:pPr>
            <a:r>
              <a:rPr lang="en-US" sz="1600" smtClean="0"/>
              <a:t>                                                Reading 75min. 100Q               Transferencia de resposta </a:t>
            </a:r>
          </a:p>
          <a:p>
            <a:pPr eaLnBrk="1" hangingPunct="1">
              <a:buFontTx/>
              <a:buNone/>
            </a:pPr>
            <a:r>
              <a:rPr lang="en-US" sz="1600" smtClean="0"/>
              <a:t>							  direto na F. G. </a:t>
            </a:r>
          </a:p>
          <a:p>
            <a:pPr eaLnBrk="1" hangingPunct="1">
              <a:buFontTx/>
              <a:buNone/>
            </a:pPr>
            <a:r>
              <a:rPr lang="en-US" sz="1600" smtClean="0"/>
              <a:t>Duração de 02 horas;</a:t>
            </a:r>
            <a:endParaRPr lang="pt-BR" sz="1600" smtClean="0"/>
          </a:p>
        </p:txBody>
      </p:sp>
      <p:sp>
        <p:nvSpPr>
          <p:cNvPr id="20483" name="AutoShape 6"/>
          <p:cNvSpPr>
            <a:spLocks/>
          </p:cNvSpPr>
          <p:nvPr/>
        </p:nvSpPr>
        <p:spPr bwMode="auto">
          <a:xfrm>
            <a:off x="2771775" y="3357563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0484" name="AutoShape 9"/>
          <p:cNvSpPr>
            <a:spLocks noChangeArrowheads="1"/>
          </p:cNvSpPr>
          <p:nvPr/>
        </p:nvSpPr>
        <p:spPr bwMode="auto">
          <a:xfrm>
            <a:off x="5724525" y="2852738"/>
            <a:ext cx="228600" cy="11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0485" name="AutoShape 10"/>
          <p:cNvSpPr>
            <a:spLocks noChangeArrowheads="1"/>
          </p:cNvSpPr>
          <p:nvPr/>
        </p:nvSpPr>
        <p:spPr bwMode="auto">
          <a:xfrm>
            <a:off x="5724525" y="3429000"/>
            <a:ext cx="228600" cy="11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0486" name="AutoShape 11"/>
          <p:cNvSpPr>
            <a:spLocks noChangeArrowheads="1"/>
          </p:cNvSpPr>
          <p:nvPr/>
        </p:nvSpPr>
        <p:spPr bwMode="auto">
          <a:xfrm>
            <a:off x="5724525" y="4076700"/>
            <a:ext cx="228600" cy="11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/>
          </a:p>
        </p:txBody>
      </p: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  <p:pic>
        <p:nvPicPr>
          <p:cNvPr id="20488" name="Picture 13" descr="tabela de tem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508500"/>
            <a:ext cx="280828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xx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5707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sz="2800" smtClean="0"/>
              <a:t>     TABELA DE TEMPO -  READING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2124075" y="3644900"/>
            <a:ext cx="5472113" cy="2185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b="1" smtClean="0"/>
              <a:t>75      60     45        30       15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1763713" y="2492375"/>
            <a:ext cx="1223962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3059113" y="2492375"/>
            <a:ext cx="1008062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4140200" y="2492375"/>
            <a:ext cx="1079500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21512" name="Rectangle 11"/>
          <p:cNvSpPr>
            <a:spLocks noChangeArrowheads="1"/>
          </p:cNvSpPr>
          <p:nvPr/>
        </p:nvSpPr>
        <p:spPr bwMode="auto">
          <a:xfrm>
            <a:off x="6516688" y="2492375"/>
            <a:ext cx="1223962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21513" name="Rectangle 12"/>
          <p:cNvSpPr>
            <a:spLocks noChangeArrowheads="1"/>
          </p:cNvSpPr>
          <p:nvPr/>
        </p:nvSpPr>
        <p:spPr bwMode="auto">
          <a:xfrm>
            <a:off x="5292725" y="2492375"/>
            <a:ext cx="1150938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pic>
        <p:nvPicPr>
          <p:cNvPr id="55309" name="Picture 13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3500438"/>
            <a:ext cx="108108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2" name="Picture 16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3500438"/>
            <a:ext cx="108108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3" name="Picture 17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3500438"/>
            <a:ext cx="108108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4" name="Picture 18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500438"/>
            <a:ext cx="108108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5" name="Picture 19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500438"/>
            <a:ext cx="108108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  <p:pic>
        <p:nvPicPr>
          <p:cNvPr id="55352" name="giz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7100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3" name="giz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70294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4" name="giz.wav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64163" y="7245350"/>
            <a:ext cx="304800" cy="304800"/>
          </a:xfrm>
        </p:spPr>
      </p:pic>
      <p:pic>
        <p:nvPicPr>
          <p:cNvPr id="55357" name="giz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7245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8" name="giz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013" y="7461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6" fill="hold"/>
                                        <p:tgtEl>
                                          <p:spTgt spid="55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6" fill="hold"/>
                                        <p:tgtEl>
                                          <p:spTgt spid="55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16" fill="hold"/>
                                        <p:tgtEl>
                                          <p:spTgt spid="55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16" fill="hold"/>
                                        <p:tgtEl>
                                          <p:spTgt spid="55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16" fill="hold"/>
                                        <p:tgtEl>
                                          <p:spTgt spid="55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2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3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4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7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5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" descr="fuckd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73238"/>
            <a:ext cx="364172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capa_test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58888" y="1628775"/>
            <a:ext cx="3101975" cy="4679950"/>
          </a:xfrm>
          <a:noFill/>
        </p:spPr>
      </p:pic>
      <p:sp>
        <p:nvSpPr>
          <p:cNvPr id="57353" name="Oval 9"/>
          <p:cNvSpPr>
            <a:spLocks noChangeArrowheads="1"/>
          </p:cNvSpPr>
          <p:nvPr/>
        </p:nvSpPr>
        <p:spPr bwMode="auto">
          <a:xfrm>
            <a:off x="3059113" y="1700213"/>
            <a:ext cx="1152525" cy="396081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57354" name="Oval 10"/>
          <p:cNvSpPr>
            <a:spLocks noChangeArrowheads="1"/>
          </p:cNvSpPr>
          <p:nvPr/>
        </p:nvSpPr>
        <p:spPr bwMode="auto">
          <a:xfrm>
            <a:off x="7380288" y="5876925"/>
            <a:ext cx="1079500" cy="576263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PT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3995738" y="1865387"/>
            <a:ext cx="3600450" cy="40115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2535" name="Rectangle 14"/>
          <p:cNvSpPr>
            <a:spLocks noChangeArrowheads="1"/>
          </p:cNvSpPr>
          <p:nvPr/>
        </p:nvSpPr>
        <p:spPr bwMode="auto">
          <a:xfrm>
            <a:off x="1331913" y="1989138"/>
            <a:ext cx="16129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800" b="1">
                <a:solidFill>
                  <a:schemeClr val="tx1"/>
                </a:solidFill>
                <a:latin typeface="Arial" charset="0"/>
              </a:rPr>
              <a:t>         </a:t>
            </a:r>
            <a:r>
              <a:rPr lang="pt-BR" sz="600" b="1">
                <a:solidFill>
                  <a:schemeClr val="tx1"/>
                </a:solidFill>
                <a:latin typeface="Arial" charset="0"/>
              </a:rPr>
              <a:t>João Daniel da Almeida Camim.</a:t>
            </a:r>
            <a:r>
              <a:rPr lang="pt-BR" sz="6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22536" name="Rectangle 15"/>
          <p:cNvSpPr>
            <a:spLocks noChangeArrowheads="1"/>
          </p:cNvSpPr>
          <p:nvPr/>
        </p:nvSpPr>
        <p:spPr bwMode="auto">
          <a:xfrm>
            <a:off x="1619250" y="1844675"/>
            <a:ext cx="2270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22537" name="Rectangle 18"/>
          <p:cNvSpPr>
            <a:spLocks noChangeArrowheads="1"/>
          </p:cNvSpPr>
          <p:nvPr/>
        </p:nvSpPr>
        <p:spPr bwMode="auto">
          <a:xfrm>
            <a:off x="1763713" y="1844675"/>
            <a:ext cx="22701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8</a:t>
            </a:r>
          </a:p>
        </p:txBody>
      </p:sp>
      <p:sp>
        <p:nvSpPr>
          <p:cNvPr id="22538" name="Rectangle 20"/>
          <p:cNvSpPr>
            <a:spLocks noChangeArrowheads="1"/>
          </p:cNvSpPr>
          <p:nvPr/>
        </p:nvSpPr>
        <p:spPr bwMode="auto">
          <a:xfrm>
            <a:off x="1908175" y="1844675"/>
            <a:ext cx="2270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600" b="1">
                <a:solidFill>
                  <a:schemeClr val="tx1"/>
                </a:solidFill>
                <a:latin typeface="Arial" charset="0"/>
              </a:rPr>
              <a:t>4</a:t>
            </a:r>
            <a:endParaRPr lang="pt-BR" sz="6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539" name="Rectangle 21"/>
          <p:cNvSpPr>
            <a:spLocks noChangeArrowheads="1"/>
          </p:cNvSpPr>
          <p:nvPr/>
        </p:nvSpPr>
        <p:spPr bwMode="auto">
          <a:xfrm>
            <a:off x="2051050" y="1844675"/>
            <a:ext cx="2270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8</a:t>
            </a:r>
          </a:p>
        </p:txBody>
      </p:sp>
      <p:sp>
        <p:nvSpPr>
          <p:cNvPr id="22540" name="Rectangle 22"/>
          <p:cNvSpPr>
            <a:spLocks noChangeArrowheads="1"/>
          </p:cNvSpPr>
          <p:nvPr/>
        </p:nvSpPr>
        <p:spPr bwMode="auto">
          <a:xfrm>
            <a:off x="2195513" y="1844675"/>
            <a:ext cx="22701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22541" name="Rectangle 23"/>
          <p:cNvSpPr>
            <a:spLocks noChangeArrowheads="1"/>
          </p:cNvSpPr>
          <p:nvPr/>
        </p:nvSpPr>
        <p:spPr bwMode="auto">
          <a:xfrm>
            <a:off x="2339975" y="1844675"/>
            <a:ext cx="2270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9</a:t>
            </a:r>
          </a:p>
        </p:txBody>
      </p:sp>
      <p:sp>
        <p:nvSpPr>
          <p:cNvPr id="22542" name="Rectangle 24"/>
          <p:cNvSpPr>
            <a:spLocks noChangeArrowheads="1"/>
          </p:cNvSpPr>
          <p:nvPr/>
        </p:nvSpPr>
        <p:spPr bwMode="auto">
          <a:xfrm>
            <a:off x="2484438" y="1844675"/>
            <a:ext cx="311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6</a:t>
            </a:r>
          </a:p>
        </p:txBody>
      </p:sp>
      <p:sp>
        <p:nvSpPr>
          <p:cNvPr id="22543" name="Rectangle 25"/>
          <p:cNvSpPr>
            <a:spLocks noChangeArrowheads="1"/>
          </p:cNvSpPr>
          <p:nvPr/>
        </p:nvSpPr>
        <p:spPr bwMode="auto">
          <a:xfrm>
            <a:off x="2627313" y="1844675"/>
            <a:ext cx="22701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22544" name="Rectangle 26"/>
          <p:cNvSpPr>
            <a:spLocks noChangeArrowheads="1"/>
          </p:cNvSpPr>
          <p:nvPr/>
        </p:nvSpPr>
        <p:spPr bwMode="auto">
          <a:xfrm>
            <a:off x="2843213" y="1844675"/>
            <a:ext cx="22701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600" b="1">
                <a:solidFill>
                  <a:schemeClr val="tx1"/>
                </a:solidFill>
                <a:latin typeface="Arial" charset="0"/>
              </a:rPr>
              <a:t>8</a:t>
            </a:r>
          </a:p>
        </p:txBody>
      </p:sp>
      <p:sp>
        <p:nvSpPr>
          <p:cNvPr id="22545" name="Rectangle 27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/>
          </a:p>
        </p:txBody>
      </p:sp>
      <p:sp>
        <p:nvSpPr>
          <p:cNvPr id="22546" name="Text Box 28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animBg="1"/>
      <p:bldP spid="57354" grpId="0" animBg="1"/>
      <p:bldP spid="573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sz="4000" b="1" dirty="0" smtClean="0"/>
              <a:t>          </a:t>
            </a:r>
            <a:r>
              <a:rPr lang="pt-BR" sz="4000" b="1" i="1" dirty="0" smtClean="0"/>
              <a:t>Certificado de Parede</a:t>
            </a:r>
          </a:p>
          <a:p>
            <a:endParaRPr lang="pt-BR" sz="2400" dirty="0" smtClean="0"/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Valores consulte</a:t>
            </a:r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5 cores (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Gold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Blue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; Green; Brown e Orange).</a:t>
            </a:r>
          </a:p>
          <a:p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Validade de 2 anos.</a:t>
            </a:r>
          </a:p>
          <a:p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Emissão: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dias úteis após a confirmação do pagamento, via carta registrada.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Cartificado - no no 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8064895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dirty="0" smtClean="0"/>
              <a:t>Folha Resposta:</a:t>
            </a:r>
          </a:p>
          <a:p>
            <a:pPr eaLnBrk="1" hangingPunct="1">
              <a:buFontTx/>
              <a:buNone/>
            </a:pPr>
            <a:endParaRPr lang="pt-BR" dirty="0" smtClean="0"/>
          </a:p>
          <a:p>
            <a:pPr eaLnBrk="1" hangingPunct="1"/>
            <a:r>
              <a:rPr lang="pt-BR" sz="3000" dirty="0" smtClean="0"/>
              <a:t>Vamos preencher campo a campo juntos;</a:t>
            </a:r>
          </a:p>
          <a:p>
            <a:pPr eaLnBrk="1" hangingPunct="1">
              <a:buFontTx/>
              <a:buNone/>
            </a:pPr>
            <a:endParaRPr lang="pt-BR" sz="3000" dirty="0" smtClean="0"/>
          </a:p>
          <a:p>
            <a:pPr eaLnBrk="1" hangingPunct="1"/>
            <a:r>
              <a:rPr lang="pt-BR" sz="3000" dirty="0" smtClean="0"/>
              <a:t>O preenchimento deve ser feito todo a lápis;</a:t>
            </a:r>
          </a:p>
          <a:p>
            <a:pPr eaLnBrk="1" hangingPunct="1"/>
            <a:endParaRPr lang="pt-BR" sz="3000" dirty="0" smtClean="0"/>
          </a:p>
          <a:p>
            <a:pPr eaLnBrk="1" hangingPunct="1"/>
            <a:r>
              <a:rPr lang="pt-BR" sz="3000" dirty="0" smtClean="0"/>
              <a:t>As bolinhas devem ser preenchidas 100%;</a:t>
            </a:r>
            <a:r>
              <a:rPr lang="pt-BR" dirty="0" smtClean="0"/>
              <a:t> </a:t>
            </a:r>
          </a:p>
        </p:txBody>
      </p:sp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 i="1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8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628775"/>
            <a:ext cx="4038600" cy="4525963"/>
          </a:xfrm>
        </p:spPr>
        <p:txBody>
          <a:bodyPr/>
          <a:lstStyle/>
          <a:p>
            <a:pPr eaLnBrk="1" hangingPunct="1"/>
            <a:r>
              <a:rPr lang="pt-BR" smtClean="0"/>
              <a:t>Campo 01:</a:t>
            </a:r>
          </a:p>
        </p:txBody>
      </p:sp>
      <p:pic>
        <p:nvPicPr>
          <p:cNvPr id="9219" name="Picture 23" descr="fic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133600"/>
            <a:ext cx="65532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24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 i="1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628775"/>
            <a:ext cx="8964613" cy="4525963"/>
          </a:xfrm>
        </p:spPr>
        <p:txBody>
          <a:bodyPr/>
          <a:lstStyle/>
          <a:p>
            <a:pPr eaLnBrk="1" hangingPunct="1"/>
            <a:r>
              <a:rPr lang="pt-BR" smtClean="0"/>
              <a:t>Campo 01: João Daniel de Almeida Camim.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 i="1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039938"/>
            <a:ext cx="6696075" cy="4370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abecalho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1403350"/>
          </a:xfrm>
          <a:noFill/>
        </p:spPr>
      </p:pic>
      <p:sp>
        <p:nvSpPr>
          <p:cNvPr id="13315" name="Rectangle 14"/>
          <p:cNvSpPr>
            <a:spLocks noGrp="1" noChangeArrowheads="1"/>
          </p:cNvSpPr>
          <p:nvPr>
            <p:ph type="body" sz="half" idx="3"/>
          </p:nvPr>
        </p:nvSpPr>
        <p:spPr>
          <a:xfrm>
            <a:off x="250825" y="2060575"/>
            <a:ext cx="1728788" cy="431800"/>
          </a:xfrm>
        </p:spPr>
        <p:txBody>
          <a:bodyPr/>
          <a:lstStyle/>
          <a:p>
            <a:pPr eaLnBrk="1" hangingPunct="1"/>
            <a:r>
              <a:rPr lang="pt-BR" sz="1800" b="1" smtClean="0"/>
              <a:t>Campo 02:</a:t>
            </a:r>
          </a:p>
        </p:txBody>
      </p:sp>
      <p:pic>
        <p:nvPicPr>
          <p:cNvPr id="13316" name="Picture 15" descr="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088" y="2565400"/>
            <a:ext cx="1085850" cy="1800225"/>
          </a:xfrm>
          <a:noFill/>
        </p:spPr>
      </p:pic>
      <p:pic>
        <p:nvPicPr>
          <p:cNvPr id="13317" name="Picture 16" descr="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851275" y="2565400"/>
            <a:ext cx="1223963" cy="3887788"/>
          </a:xfrm>
          <a:noFill/>
        </p:spPr>
      </p:pic>
      <p:pic>
        <p:nvPicPr>
          <p:cNvPr id="13318" name="Picture 17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2565400"/>
            <a:ext cx="1150938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8"/>
          <p:cNvSpPr>
            <a:spLocks noChangeArrowheads="1"/>
          </p:cNvSpPr>
          <p:nvPr/>
        </p:nvSpPr>
        <p:spPr bwMode="auto">
          <a:xfrm>
            <a:off x="5651500" y="2060575"/>
            <a:ext cx="3463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pt-BR" sz="1800" b="1">
                <a:solidFill>
                  <a:schemeClr val="tx1"/>
                </a:solidFill>
                <a:latin typeface="Arial" charset="0"/>
              </a:rPr>
              <a:t>   Campo 4 – Language Code:</a:t>
            </a:r>
          </a:p>
        </p:txBody>
      </p:sp>
      <p:sp>
        <p:nvSpPr>
          <p:cNvPr id="13320" name="Rectangle 19"/>
          <p:cNvSpPr>
            <a:spLocks noChangeArrowheads="1"/>
          </p:cNvSpPr>
          <p:nvPr/>
        </p:nvSpPr>
        <p:spPr bwMode="auto">
          <a:xfrm>
            <a:off x="2268538" y="2060575"/>
            <a:ext cx="3324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pt-BR" sz="1800" b="1">
                <a:solidFill>
                  <a:schemeClr val="tx1"/>
                </a:solidFill>
                <a:latin typeface="Arial" charset="0"/>
              </a:rPr>
              <a:t>    Campo 3 – Country Code: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459038" cy="676275"/>
          </a:xfrm>
        </p:spPr>
        <p:txBody>
          <a:bodyPr/>
          <a:lstStyle/>
          <a:p>
            <a:pPr eaLnBrk="1" hangingPunct="1"/>
            <a:r>
              <a:rPr lang="pt-BR" sz="2800" smtClean="0"/>
              <a:t>Campo 05:</a:t>
            </a:r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5435600" y="1624013"/>
            <a:ext cx="2049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buFontTx/>
              <a:buChar char="•"/>
            </a:pPr>
            <a:r>
              <a:rPr lang="pt-BR" sz="2800">
                <a:solidFill>
                  <a:schemeClr val="tx1"/>
                </a:solidFill>
                <a:latin typeface="Arial" charset="0"/>
              </a:rPr>
              <a:t>  Campo 6:</a:t>
            </a:r>
          </a:p>
        </p:txBody>
      </p:sp>
      <p:pic>
        <p:nvPicPr>
          <p:cNvPr id="14340" name="Picture 13" descr="gabartio"/>
          <p:cNvPicPr>
            <a:picLocks noChangeAspect="1" noChangeArrowheads="1"/>
          </p:cNvPicPr>
          <p:nvPr/>
        </p:nvPicPr>
        <p:blipFill>
          <a:blip r:embed="rId3" cstate="print"/>
          <a:srcRect l="47420" t="72472" r="34555" b="2707"/>
          <a:stretch>
            <a:fillRect/>
          </a:stretch>
        </p:blipFill>
        <p:spPr bwMode="auto">
          <a:xfrm>
            <a:off x="5364163" y="2924175"/>
            <a:ext cx="280828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14"/>
          <p:cNvSpPr>
            <a:spLocks noChangeArrowheads="1"/>
          </p:cNvSpPr>
          <p:nvPr/>
        </p:nvSpPr>
        <p:spPr bwMode="auto">
          <a:xfrm>
            <a:off x="395288" y="2447925"/>
            <a:ext cx="3748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  <a:latin typeface="Arial" charset="0"/>
              </a:rPr>
              <a:t>Ex: CPF </a:t>
            </a:r>
            <a:r>
              <a:rPr lang="pt-BR" sz="2400" dirty="0" smtClean="0">
                <a:solidFill>
                  <a:schemeClr val="tx1"/>
                </a:solidFill>
                <a:latin typeface="Arial" charset="0"/>
              </a:rPr>
              <a:t>61289664...</a:t>
            </a:r>
            <a:endParaRPr lang="pt-BR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342" name="Rectangle 16"/>
          <p:cNvSpPr>
            <a:spLocks noChangeArrowheads="1"/>
          </p:cNvSpPr>
          <p:nvPr/>
        </p:nvSpPr>
        <p:spPr bwMode="auto">
          <a:xfrm>
            <a:off x="5508625" y="2419350"/>
            <a:ext cx="228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>
                <a:solidFill>
                  <a:schemeClr val="tx1"/>
                </a:solidFill>
                <a:latin typeface="Arial" charset="0"/>
              </a:rPr>
              <a:t>MM/ DD/ AAAA</a:t>
            </a:r>
          </a:p>
        </p:txBody>
      </p:sp>
      <p:pic>
        <p:nvPicPr>
          <p:cNvPr id="14343" name="Picture 19" descr="ficha-preenchida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997200"/>
            <a:ext cx="42481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8" name="Line 20"/>
          <p:cNvSpPr>
            <a:spLocks noChangeShapeType="1"/>
          </p:cNvSpPr>
          <p:nvPr/>
        </p:nvSpPr>
        <p:spPr bwMode="auto">
          <a:xfrm>
            <a:off x="539750" y="3644900"/>
            <a:ext cx="14398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4345" name="Text Box 21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 i="1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636838"/>
            <a:ext cx="2447925" cy="5032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smtClean="0"/>
              <a:t>Campo 07:</a:t>
            </a:r>
          </a:p>
        </p:txBody>
      </p:sp>
      <p:pic>
        <p:nvPicPr>
          <p:cNvPr id="45063" name="Picture 7" descr="gabartio"/>
          <p:cNvPicPr>
            <a:picLocks noChangeAspect="1" noChangeArrowheads="1"/>
          </p:cNvPicPr>
          <p:nvPr/>
        </p:nvPicPr>
        <p:blipFill>
          <a:blip r:embed="rId3" cstate="print"/>
          <a:srcRect l="65074" t="72957" r="3406" b="16716"/>
          <a:stretch>
            <a:fillRect/>
          </a:stretch>
        </p:blipFill>
        <p:spPr bwMode="auto">
          <a:xfrm>
            <a:off x="323850" y="3140075"/>
            <a:ext cx="23812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203575" y="2636838"/>
            <a:ext cx="2247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FontTx/>
              <a:buChar char="•"/>
            </a:pPr>
            <a:r>
              <a:rPr lang="pt-BR" sz="2800" dirty="0">
                <a:solidFill>
                  <a:schemeClr val="tx1"/>
                </a:solidFill>
                <a:latin typeface="Arial" charset="0"/>
              </a:rPr>
              <a:t>  Campo 08:</a:t>
            </a:r>
          </a:p>
        </p:txBody>
      </p:sp>
      <p:pic>
        <p:nvPicPr>
          <p:cNvPr id="45065" name="Picture 9" descr="gabartio"/>
          <p:cNvPicPr>
            <a:picLocks noChangeAspect="1" noChangeArrowheads="1"/>
          </p:cNvPicPr>
          <p:nvPr/>
        </p:nvPicPr>
        <p:blipFill>
          <a:blip r:embed="rId3" cstate="print"/>
          <a:srcRect l="65074" t="83006" r="3532" b="8890"/>
          <a:stretch>
            <a:fillRect/>
          </a:stretch>
        </p:blipFill>
        <p:spPr bwMode="auto">
          <a:xfrm>
            <a:off x="3203575" y="3286125"/>
            <a:ext cx="23717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5867400" y="2636838"/>
            <a:ext cx="2247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FontTx/>
              <a:buChar char="•"/>
            </a:pPr>
            <a:r>
              <a:rPr lang="pt-BR" sz="2800">
                <a:solidFill>
                  <a:schemeClr val="tx1"/>
                </a:solidFill>
                <a:latin typeface="Arial" charset="0"/>
              </a:rPr>
              <a:t>  Campo 09:</a:t>
            </a:r>
          </a:p>
        </p:txBody>
      </p:sp>
      <p:pic>
        <p:nvPicPr>
          <p:cNvPr id="45067" name="Picture 11" descr="gabartio"/>
          <p:cNvPicPr>
            <a:picLocks noChangeAspect="1" noChangeArrowheads="1"/>
          </p:cNvPicPr>
          <p:nvPr/>
        </p:nvPicPr>
        <p:blipFill>
          <a:blip r:embed="rId3" cstate="print"/>
          <a:srcRect l="65201" t="90930" r="3279" b="2222"/>
          <a:stretch>
            <a:fillRect/>
          </a:stretch>
        </p:blipFill>
        <p:spPr bwMode="auto">
          <a:xfrm>
            <a:off x="5795963" y="3573463"/>
            <a:ext cx="23812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17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1560" y="32129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build="p"/>
      <p:bldP spid="45064" grpId="0"/>
      <p:bldP spid="450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827088" y="1844675"/>
            <a:ext cx="2435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pt-BR" sz="1800" b="1">
                <a:solidFill>
                  <a:schemeClr val="tx1"/>
                </a:solidFill>
                <a:latin typeface="Arial" charset="0"/>
              </a:rPr>
              <a:t>  Listening Section:</a:t>
            </a:r>
            <a:r>
              <a:rPr lang="pt-BR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5148263" y="1844675"/>
            <a:ext cx="2320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pt-BR" sz="1800" b="1">
                <a:solidFill>
                  <a:schemeClr val="tx1"/>
                </a:solidFill>
                <a:latin typeface="Arial" charset="0"/>
              </a:rPr>
              <a:t>  Reading Section:</a:t>
            </a:r>
            <a:r>
              <a:rPr lang="pt-BR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53338" name="Picture 90" descr="folha_de_cadastro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276475"/>
            <a:ext cx="3352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42" name="Picture 94" descr="folha_de_cadastro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2133600"/>
            <a:ext cx="31686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96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32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1628775"/>
            <a:ext cx="4608512" cy="647700"/>
          </a:xfrm>
        </p:spPr>
        <p:txBody>
          <a:bodyPr/>
          <a:lstStyle/>
          <a:p>
            <a:pPr eaLnBrk="1" hangingPunct="1"/>
            <a:r>
              <a:rPr lang="pt-BR" sz="2800" dirty="0" smtClean="0"/>
              <a:t> </a:t>
            </a:r>
            <a:r>
              <a:rPr lang="pt-BR" sz="2000" dirty="0" smtClean="0"/>
              <a:t>Campo 10 – </a:t>
            </a:r>
            <a:r>
              <a:rPr lang="pt-BR" sz="2000" dirty="0" err="1" smtClean="0"/>
              <a:t>Group</a:t>
            </a:r>
            <a:r>
              <a:rPr lang="pt-BR" sz="2000" dirty="0" smtClean="0"/>
              <a:t> </a:t>
            </a:r>
            <a:r>
              <a:rPr lang="pt-BR" sz="2000" dirty="0" err="1" smtClean="0"/>
              <a:t>Code</a:t>
            </a:r>
            <a:r>
              <a:rPr lang="pt-BR" sz="2400" dirty="0" smtClean="0"/>
              <a:t>:</a:t>
            </a:r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468313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3995738" y="1628775"/>
            <a:ext cx="4706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buFontTx/>
              <a:buChar char="•"/>
            </a:pPr>
            <a:r>
              <a:rPr lang="pt-BR" sz="2800">
                <a:solidFill>
                  <a:schemeClr val="tx1"/>
                </a:solidFill>
                <a:latin typeface="Arial" charset="0"/>
              </a:rPr>
              <a:t>  </a:t>
            </a:r>
            <a:r>
              <a:rPr lang="pt-BR" sz="2000">
                <a:solidFill>
                  <a:schemeClr val="tx1"/>
                </a:solidFill>
                <a:latin typeface="Arial" charset="0"/>
              </a:rPr>
              <a:t>Campo 11 – Questionário Estatístico:</a:t>
            </a:r>
          </a:p>
        </p:txBody>
      </p:sp>
      <p:pic>
        <p:nvPicPr>
          <p:cNvPr id="16389" name="Picture 10" descr="toeic_verso"/>
          <p:cNvPicPr>
            <a:picLocks noChangeAspect="1" noChangeArrowheads="1"/>
          </p:cNvPicPr>
          <p:nvPr/>
        </p:nvPicPr>
        <p:blipFill>
          <a:blip r:embed="rId3" cstate="print"/>
          <a:srcRect l="15218" t="47395" r="42642" b="28287"/>
          <a:stretch>
            <a:fillRect/>
          </a:stretch>
        </p:blipFill>
        <p:spPr bwMode="auto">
          <a:xfrm>
            <a:off x="3132138" y="2708275"/>
            <a:ext cx="5256212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Line 18"/>
          <p:cNvSpPr>
            <a:spLocks noChangeShapeType="1"/>
          </p:cNvSpPr>
          <p:nvPr/>
        </p:nvSpPr>
        <p:spPr bwMode="auto">
          <a:xfrm>
            <a:off x="857250" y="3571875"/>
            <a:ext cx="28733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391" name="Text Box 19"/>
          <p:cNvSpPr txBox="1">
            <a:spLocks noChangeArrowheads="1"/>
          </p:cNvSpPr>
          <p:nvPr/>
        </p:nvSpPr>
        <p:spPr bwMode="auto">
          <a:xfrm>
            <a:off x="2771775" y="908050"/>
            <a:ext cx="3743325" cy="4762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  <a:p>
            <a:r>
              <a:rPr lang="pt-BR" b="1" i="1">
                <a:solidFill>
                  <a:srgbClr val="FFFFFF"/>
                </a:solidFill>
                <a:latin typeface="Arial Unicode MS" pitchFamily="34" charset="-128"/>
              </a:rPr>
              <a:t>Regras para aplicação do teste TOEIC</a:t>
            </a:r>
            <a:endParaRPr lang="pt-BR" sz="1800" b="1" i="1">
              <a:solidFill>
                <a:schemeClr val="tx1"/>
              </a:solidFill>
              <a:latin typeface="Arial Unicode MS" pitchFamily="34" charset="-128"/>
            </a:endParaRPr>
          </a:p>
        </p:txBody>
      </p:sp>
      <p:pic>
        <p:nvPicPr>
          <p:cNvPr id="16392" name="Imagem 8" descr="SLIDE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714625"/>
            <a:ext cx="14446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3366"/>
            </a:gs>
            <a:gs pos="100000">
              <a:srgbClr val="000000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3366"/>
            </a:gs>
            <a:gs pos="100000">
              <a:srgbClr val="000000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1536</TotalTime>
  <Words>315</Words>
  <Application>Microsoft Office PowerPoint</Application>
  <PresentationFormat>Apresentação na tela (4:3)</PresentationFormat>
  <Paragraphs>98</Paragraphs>
  <Slides>16</Slides>
  <Notes>14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Design padrão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xx</vt:lpstr>
      <vt:lpstr>Slide 14</vt:lpstr>
      <vt:lpstr>Slide 15</vt:lpstr>
      <vt:lpstr>Slide 16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</dc:creator>
  <cp:lastModifiedBy>Edson</cp:lastModifiedBy>
  <cp:revision>85</cp:revision>
  <dcterms:created xsi:type="dcterms:W3CDTF">2008-07-16T01:16:08Z</dcterms:created>
  <dcterms:modified xsi:type="dcterms:W3CDTF">2021-08-31T11:21:08Z</dcterms:modified>
</cp:coreProperties>
</file>